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9" r:id="rId2"/>
    <p:sldId id="266" r:id="rId3"/>
    <p:sldId id="258" r:id="rId4"/>
    <p:sldId id="272" r:id="rId5"/>
    <p:sldId id="276" r:id="rId6"/>
    <p:sldId id="271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" initials="R" lastIdx="2" clrIdx="0">
    <p:extLst>
      <p:ext uri="{19B8F6BF-5375-455C-9EA6-DF929625EA0E}">
        <p15:presenceInfo xmlns:p15="http://schemas.microsoft.com/office/powerpoint/2012/main" userId="1883e3076c6b52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E71"/>
    <a:srgbClr val="DDDDDD"/>
    <a:srgbClr val="000000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07F47-FF9A-4E05-92DD-A9512D4D2DFD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BE52B-1A3C-4119-86F0-314449F9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56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0a80f699b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0a80f699b0_0_3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4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5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6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2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61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6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5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7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1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3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4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3AB15-DBA4-4EED-8C53-80F9BDA54660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D98FE-8F51-4F62-B2AD-C53ACD6E8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town&#10;&#10;Description automatically generated">
            <a:extLst>
              <a:ext uri="{FF2B5EF4-FFF2-40B4-BE49-F238E27FC236}">
                <a16:creationId xmlns:a16="http://schemas.microsoft.com/office/drawing/2014/main" id="{2450279F-93B7-534D-E823-C930BD9C3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b="-1262"/>
          <a:stretch/>
        </p:blipFill>
        <p:spPr>
          <a:xfrm>
            <a:off x="0" y="-2560"/>
            <a:ext cx="9144000" cy="69445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46CDC2-C0ED-4294-8F62-4BC50C821527}"/>
              </a:ext>
            </a:extLst>
          </p:cNvPr>
          <p:cNvSpPr txBox="1"/>
          <p:nvPr/>
        </p:nvSpPr>
        <p:spPr>
          <a:xfrm>
            <a:off x="1532864" y="-2560"/>
            <a:ext cx="607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ebas Neue" panose="020B0606020202050201" pitchFamily="34" charset="0"/>
              </a:rPr>
              <a:t>  LAND ON HWY 321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2107FF-FF1F-410A-ADDF-84EC10AA7D20}"/>
              </a:ext>
            </a:extLst>
          </p:cNvPr>
          <p:cNvSpPr txBox="1"/>
          <p:nvPr/>
        </p:nvSpPr>
        <p:spPr>
          <a:xfrm>
            <a:off x="2013700" y="335994"/>
            <a:ext cx="52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LT Std 45 Book" panose="020B0502020203020204" pitchFamily="34" charset="0"/>
              </a:rPr>
              <a:t>80 HWY 321 NW Hickory, NC 28601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D23F52-DB80-426E-88CF-ED697F1F0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619" y="6099905"/>
            <a:ext cx="1912748" cy="56845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A52EF91-2931-D5B9-12BC-8B5DD426A714}"/>
              </a:ext>
            </a:extLst>
          </p:cNvPr>
          <p:cNvSpPr/>
          <p:nvPr/>
        </p:nvSpPr>
        <p:spPr>
          <a:xfrm>
            <a:off x="2621902" y="3200400"/>
            <a:ext cx="4478694" cy="2006082"/>
          </a:xfrm>
          <a:custGeom>
            <a:avLst/>
            <a:gdLst>
              <a:gd name="connsiteX0" fmla="*/ 298580 w 4478694"/>
              <a:gd name="connsiteY0" fmla="*/ 0 h 2006082"/>
              <a:gd name="connsiteX1" fmla="*/ 373225 w 4478694"/>
              <a:gd name="connsiteY1" fmla="*/ 0 h 2006082"/>
              <a:gd name="connsiteX2" fmla="*/ 4198776 w 4478694"/>
              <a:gd name="connsiteY2" fmla="*/ 74645 h 2006082"/>
              <a:gd name="connsiteX3" fmla="*/ 4478694 w 4478694"/>
              <a:gd name="connsiteY3" fmla="*/ 2006082 h 2006082"/>
              <a:gd name="connsiteX4" fmla="*/ 0 w 4478694"/>
              <a:gd name="connsiteY4" fmla="*/ 1670180 h 2006082"/>
              <a:gd name="connsiteX5" fmla="*/ 298580 w 4478694"/>
              <a:gd name="connsiteY5" fmla="*/ 0 h 2006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8694" h="2006082">
                <a:moveTo>
                  <a:pt x="298580" y="0"/>
                </a:moveTo>
                <a:lnTo>
                  <a:pt x="373225" y="0"/>
                </a:lnTo>
                <a:lnTo>
                  <a:pt x="4198776" y="74645"/>
                </a:lnTo>
                <a:lnTo>
                  <a:pt x="4478694" y="2006082"/>
                </a:lnTo>
                <a:lnTo>
                  <a:pt x="0" y="1670180"/>
                </a:lnTo>
                <a:lnTo>
                  <a:pt x="298580" y="0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1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city&#10;&#10;AI-generated content may be incorrect.">
            <a:extLst>
              <a:ext uri="{FF2B5EF4-FFF2-40B4-BE49-F238E27FC236}">
                <a16:creationId xmlns:a16="http://schemas.microsoft.com/office/drawing/2014/main" id="{07B9D480-5AF3-A839-89E0-3060C5FDB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r="75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A9E88-7A5C-4BCA-8F31-2102061EB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DAD4E-3E0F-44A2-8D76-77534302086A}"/>
              </a:ext>
            </a:extLst>
          </p:cNvPr>
          <p:cNvSpPr txBox="1"/>
          <p:nvPr/>
        </p:nvSpPr>
        <p:spPr>
          <a:xfrm>
            <a:off x="2179320" y="58400"/>
            <a:ext cx="478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414042"/>
                </a:solidFill>
                <a:latin typeface="Bebas Neue" panose="020B0606020202050201" pitchFamily="34" charset="0"/>
              </a:rPr>
              <a:t>aerial</a:t>
            </a:r>
          </a:p>
        </p:txBody>
      </p:sp>
      <p:pic>
        <p:nvPicPr>
          <p:cNvPr id="1026" name="Picture 2" descr="Chipotle Mexican Grill - Wikipedia">
            <a:extLst>
              <a:ext uri="{FF2B5EF4-FFF2-40B4-BE49-F238E27FC236}">
                <a16:creationId xmlns:a16="http://schemas.microsoft.com/office/drawing/2014/main" id="{0E3F0A86-81DD-D67E-E39C-208B637B4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066" y="2803848"/>
            <a:ext cx="359227" cy="35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History Of The McDonald's Logo And The Company - Hatchwise">
            <a:extLst>
              <a:ext uri="{FF2B5EF4-FFF2-40B4-BE49-F238E27FC236}">
                <a16:creationId xmlns:a16="http://schemas.microsoft.com/office/drawing/2014/main" id="{3E4CF76B-7030-B8CE-82E2-97F73264A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694" y="3284377"/>
            <a:ext cx="547395" cy="30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urphy USA names new COO, CFO | Chain Store Age">
            <a:extLst>
              <a:ext uri="{FF2B5EF4-FFF2-40B4-BE49-F238E27FC236}">
                <a16:creationId xmlns:a16="http://schemas.microsoft.com/office/drawing/2014/main" id="{039EABC3-FF3E-8529-EE25-BDCE191C1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68" y="2976465"/>
            <a:ext cx="952143" cy="76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unkin Donuts Logo, symbol, meaning, history, PNG, brand">
            <a:extLst>
              <a:ext uri="{FF2B5EF4-FFF2-40B4-BE49-F238E27FC236}">
                <a16:creationId xmlns:a16="http://schemas.microsoft.com/office/drawing/2014/main" id="{3316C9BC-BE38-9B39-089A-2490BB98C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62" y="2395168"/>
            <a:ext cx="726542" cy="40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6C4A0A0-799F-D89D-F773-BAC09A77968F}"/>
              </a:ext>
            </a:extLst>
          </p:cNvPr>
          <p:cNvSpPr/>
          <p:nvPr/>
        </p:nvSpPr>
        <p:spPr>
          <a:xfrm>
            <a:off x="5122506" y="2164702"/>
            <a:ext cx="2146041" cy="438539"/>
          </a:xfrm>
          <a:custGeom>
            <a:avLst/>
            <a:gdLst>
              <a:gd name="connsiteX0" fmla="*/ 0 w 2146041"/>
              <a:gd name="connsiteY0" fmla="*/ 55984 h 438539"/>
              <a:gd name="connsiteX1" fmla="*/ 1371600 w 2146041"/>
              <a:gd name="connsiteY1" fmla="*/ 0 h 438539"/>
              <a:gd name="connsiteX2" fmla="*/ 2146041 w 2146041"/>
              <a:gd name="connsiteY2" fmla="*/ 307910 h 438539"/>
              <a:gd name="connsiteX3" fmla="*/ 578498 w 2146041"/>
              <a:gd name="connsiteY3" fmla="*/ 438539 h 438539"/>
              <a:gd name="connsiteX4" fmla="*/ 0 w 2146041"/>
              <a:gd name="connsiteY4" fmla="*/ 55984 h 43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6041" h="438539">
                <a:moveTo>
                  <a:pt x="0" y="55984"/>
                </a:moveTo>
                <a:lnTo>
                  <a:pt x="1371600" y="0"/>
                </a:lnTo>
                <a:lnTo>
                  <a:pt x="2146041" y="307910"/>
                </a:lnTo>
                <a:lnTo>
                  <a:pt x="578498" y="438539"/>
                </a:lnTo>
                <a:lnTo>
                  <a:pt x="0" y="55984"/>
                </a:lnTo>
                <a:close/>
              </a:path>
            </a:pathLst>
          </a:custGeom>
          <a:solidFill>
            <a:schemeClr val="bg1">
              <a:alpha val="42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1.6 +/- Acres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3ABB9E-CA09-F5A8-ED36-A2C65F65325E}"/>
              </a:ext>
            </a:extLst>
          </p:cNvPr>
          <p:cNvSpPr txBox="1"/>
          <p:nvPr/>
        </p:nvSpPr>
        <p:spPr>
          <a:xfrm rot="20933072">
            <a:off x="2897333" y="4749281"/>
            <a:ext cx="1500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Hwy 321 (38,300 CPD)</a:t>
            </a:r>
          </a:p>
        </p:txBody>
      </p:sp>
    </p:spTree>
    <p:extLst>
      <p:ext uri="{BB962C8B-B14F-4D97-AF65-F5344CB8AC3E}">
        <p14:creationId xmlns:p14="http://schemas.microsoft.com/office/powerpoint/2010/main" val="305138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471" y="-3430"/>
            <a:ext cx="887505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2179319" y="63792"/>
            <a:ext cx="47853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14042"/>
                </a:solidFill>
                <a:latin typeface="Bebas Neue"/>
                <a:ea typeface="Bebas Neue"/>
                <a:cs typeface="Bebas Neue"/>
                <a:sym typeface="Bebas Neue"/>
              </a:rPr>
              <a:t>DETAILS</a:t>
            </a:r>
            <a:endParaRPr dirty="0"/>
          </a:p>
        </p:txBody>
      </p:sp>
      <p:sp>
        <p:nvSpPr>
          <p:cNvPr id="122" name="Google Shape;122;p15"/>
          <p:cNvSpPr/>
          <p:nvPr/>
        </p:nvSpPr>
        <p:spPr>
          <a:xfrm>
            <a:off x="340325" y="1022710"/>
            <a:ext cx="4338600" cy="283500"/>
          </a:xfrm>
          <a:prstGeom prst="rect">
            <a:avLst/>
          </a:prstGeom>
          <a:solidFill>
            <a:srgbClr val="CFBA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291225" y="4525031"/>
            <a:ext cx="1588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RADIUS</a:t>
            </a:r>
            <a:endParaRPr sz="800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Total Population</a:t>
            </a:r>
            <a:endParaRPr sz="8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Total Household</a:t>
            </a:r>
            <a:endParaRPr sz="8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Median Household Income</a:t>
            </a:r>
            <a:endParaRPr sz="8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Total Employees</a:t>
            </a:r>
            <a:endParaRPr sz="8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1694756" y="4535926"/>
            <a:ext cx="8526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 MILE</a:t>
            </a:r>
            <a:endParaRPr sz="800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5,849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2,519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$51,652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8,310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2744294" y="4535926"/>
            <a:ext cx="8526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 MILE</a:t>
            </a:r>
            <a:endParaRPr sz="800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31,011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13,042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$62,810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32,897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3867564" y="4535926"/>
            <a:ext cx="8526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 MILE </a:t>
            </a:r>
            <a:endParaRPr sz="800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68,323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28,660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$68,342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47,974</a:t>
            </a:r>
            <a:endParaRPr sz="800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235325" y="1274693"/>
            <a:ext cx="1018800" cy="915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Price: </a:t>
            </a:r>
            <a:endParaRPr sz="10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Acres: </a:t>
            </a:r>
            <a:endParaRPr sz="100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Zoning:</a:t>
            </a:r>
          </a:p>
        </p:txBody>
      </p:sp>
      <p:sp>
        <p:nvSpPr>
          <p:cNvPr id="131" name="Google Shape;131;p15"/>
          <p:cNvSpPr txBox="1"/>
          <p:nvPr/>
        </p:nvSpPr>
        <p:spPr>
          <a:xfrm>
            <a:off x="1517250" y="1274693"/>
            <a:ext cx="2632670" cy="14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$349,900 (REDUCED!)  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1.62 +/- Acres </a:t>
            </a: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C-2</a:t>
            </a: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700" marR="0" lvl="0" indent="0" algn="just" rtl="0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291225" y="812307"/>
            <a:ext cx="362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SPECIFICATIONS</a:t>
            </a:r>
            <a:endParaRPr sz="1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" name="Google Shape;133;p15"/>
          <p:cNvCxnSpPr/>
          <p:nvPr/>
        </p:nvCxnSpPr>
        <p:spPr>
          <a:xfrm>
            <a:off x="340325" y="1563660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15"/>
          <p:cNvCxnSpPr/>
          <p:nvPr/>
        </p:nvCxnSpPr>
        <p:spPr>
          <a:xfrm>
            <a:off x="340325" y="1866386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15"/>
          <p:cNvSpPr/>
          <p:nvPr/>
        </p:nvSpPr>
        <p:spPr>
          <a:xfrm>
            <a:off x="352779" y="4309925"/>
            <a:ext cx="4338600" cy="283500"/>
          </a:xfrm>
          <a:prstGeom prst="rect">
            <a:avLst/>
          </a:prstGeom>
          <a:solidFill>
            <a:srgbClr val="CFBA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307406" y="4113287"/>
            <a:ext cx="362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DEMOGRAPHICS</a:t>
            </a:r>
            <a:endParaRPr sz="1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15"/>
          <p:cNvCxnSpPr/>
          <p:nvPr/>
        </p:nvCxnSpPr>
        <p:spPr>
          <a:xfrm>
            <a:off x="340325" y="4839648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" name="Google Shape;140;p15"/>
          <p:cNvCxnSpPr/>
          <p:nvPr/>
        </p:nvCxnSpPr>
        <p:spPr>
          <a:xfrm>
            <a:off x="340325" y="5085924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5"/>
          <p:cNvCxnSpPr/>
          <p:nvPr/>
        </p:nvCxnSpPr>
        <p:spPr>
          <a:xfrm>
            <a:off x="340325" y="5326249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5"/>
          <p:cNvCxnSpPr/>
          <p:nvPr/>
        </p:nvCxnSpPr>
        <p:spPr>
          <a:xfrm>
            <a:off x="340325" y="5577525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135;p15">
            <a:extLst>
              <a:ext uri="{FF2B5EF4-FFF2-40B4-BE49-F238E27FC236}">
                <a16:creationId xmlns:a16="http://schemas.microsoft.com/office/drawing/2014/main" id="{8F7A1E7B-A5FF-359A-669E-740E9DBA4D2E}"/>
              </a:ext>
            </a:extLst>
          </p:cNvPr>
          <p:cNvCxnSpPr/>
          <p:nvPr/>
        </p:nvCxnSpPr>
        <p:spPr>
          <a:xfrm>
            <a:off x="340325" y="2151147"/>
            <a:ext cx="4350900" cy="0"/>
          </a:xfrm>
          <a:prstGeom prst="straightConnector1">
            <a:avLst/>
          </a:prstGeom>
          <a:noFill/>
          <a:ln w="9525" cap="flat" cmpd="sng">
            <a:solidFill>
              <a:srgbClr val="CFBA7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97CFD57-25F2-7D1E-5987-15F7063DAE5D}"/>
              </a:ext>
            </a:extLst>
          </p:cNvPr>
          <p:cNvSpPr txBox="1"/>
          <p:nvPr/>
        </p:nvSpPr>
        <p:spPr>
          <a:xfrm>
            <a:off x="229415" y="2323476"/>
            <a:ext cx="42166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3B476A-8CF2-5F30-A816-32852F89A91A}"/>
              </a:ext>
            </a:extLst>
          </p:cNvPr>
          <p:cNvSpPr txBox="1"/>
          <p:nvPr/>
        </p:nvSpPr>
        <p:spPr>
          <a:xfrm>
            <a:off x="240264" y="2289463"/>
            <a:ext cx="44799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Whether you are looking to establish a new business, expand operations, build a QSR or invest in a highly desirable location, this parcel provides the perfect opportunity! It is suitable for a variety of commercial uses and provides</a:t>
            </a:r>
          </a:p>
          <a:p>
            <a:pPr marL="0" marR="0"/>
            <a:r>
              <a:rPr lang="en-US" sz="1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Highway 321 visibility and accessibility, with easy access to Interstate 40.</a:t>
            </a:r>
          </a:p>
          <a:p>
            <a:pPr marL="0" marR="0"/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FEF03-C452-8FF1-19A2-D347C8818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298" y="1022710"/>
            <a:ext cx="4285230" cy="49289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74008-0DF3-58A5-5CD0-A7D0D992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2890C1-8E83-AA1F-0ECB-259E8BCE34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5" t="1726"/>
          <a:stretch/>
        </p:blipFill>
        <p:spPr>
          <a:xfrm>
            <a:off x="727788" y="0"/>
            <a:ext cx="7163067" cy="64677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1C09BB-77E7-D2F1-6F5C-C32DD1E96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E5101B-83B0-5EC4-91DF-D75FDB1628E1}"/>
              </a:ext>
            </a:extLst>
          </p:cNvPr>
          <p:cNvSpPr txBox="1"/>
          <p:nvPr/>
        </p:nvSpPr>
        <p:spPr>
          <a:xfrm>
            <a:off x="2179320" y="58400"/>
            <a:ext cx="478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414042"/>
                </a:solidFill>
                <a:latin typeface="Bebas Neue" panose="020B0606020202050201" pitchFamily="34" charset="0"/>
              </a:rPr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136995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471" y="-5522"/>
            <a:ext cx="887505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/>
          <p:nvPr/>
        </p:nvSpPr>
        <p:spPr>
          <a:xfrm>
            <a:off x="134475" y="2390325"/>
            <a:ext cx="4475100" cy="15819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134475" y="4093175"/>
            <a:ext cx="4475100" cy="17253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4786200" y="1012175"/>
            <a:ext cx="4223100" cy="29601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6"/>
          <p:cNvSpPr/>
          <p:nvPr/>
        </p:nvSpPr>
        <p:spPr>
          <a:xfrm>
            <a:off x="4786200" y="4093175"/>
            <a:ext cx="4223100" cy="17253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235325" y="1345975"/>
            <a:ext cx="4374300" cy="93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900" b="0" i="0" dirty="0">
                <a:solidFill>
                  <a:srgbClr val="000000"/>
                </a:solidFill>
                <a:effectLst/>
                <a:latin typeface="Hind" panose="02000000000000000000" pitchFamily="2" charset="0"/>
              </a:rPr>
              <a:t>Hickory is for doers and makers seeking a well-rounded community. Our city is a three-time All-American City and the regional hub of a metropolitan area of 365,376 people. Hickory and the metro area have strong transportation, utility, higher education, cultural, and workforce development networks that have produced a robust manufacturing base and extensive medical, retail, service, and residential development.</a:t>
            </a:r>
            <a:endParaRPr sz="9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2179320" y="58400"/>
            <a:ext cx="4785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14042"/>
                </a:solidFill>
                <a:latin typeface="Bebas Neue"/>
                <a:ea typeface="Bebas Neue"/>
                <a:cs typeface="Bebas Neue"/>
                <a:sym typeface="Bebas Neue"/>
              </a:rPr>
              <a:t>market overview</a:t>
            </a:r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340325" y="1012175"/>
            <a:ext cx="4269300" cy="283500"/>
          </a:xfrm>
          <a:prstGeom prst="rect">
            <a:avLst/>
          </a:prstGeom>
          <a:solidFill>
            <a:srgbClr val="CFBA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235097" y="832635"/>
            <a:ext cx="3627300" cy="65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HICKORY, NC</a:t>
            </a:r>
            <a:endParaRPr sz="1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023A05EE-E340-B9E7-A158-2EB1C7F83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3" t="25524" b="41363"/>
          <a:stretch/>
        </p:blipFill>
        <p:spPr bwMode="auto">
          <a:xfrm>
            <a:off x="4786200" y="4093175"/>
            <a:ext cx="4232723" cy="172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photo description available.">
            <a:extLst>
              <a:ext uri="{FF2B5EF4-FFF2-40B4-BE49-F238E27FC236}">
                <a16:creationId xmlns:a16="http://schemas.microsoft.com/office/drawing/2014/main" id="{8038C8A3-D2BA-ED80-4F0A-B0EC8BCF60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" t="11506" r="1716" b="4345"/>
          <a:stretch/>
        </p:blipFill>
        <p:spPr bwMode="auto">
          <a:xfrm>
            <a:off x="134247" y="2379807"/>
            <a:ext cx="4484950" cy="158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B9F5547-21DA-C708-F0B1-09C475EBB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4"/>
          <a:stretch/>
        </p:blipFill>
        <p:spPr bwMode="auto">
          <a:xfrm>
            <a:off x="4776578" y="1012175"/>
            <a:ext cx="4232722" cy="294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A8F81F-9F74-0CCB-9D06-F76C177F65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t="-1" r="2787" b="36578"/>
          <a:stretch/>
        </p:blipFill>
        <p:spPr>
          <a:xfrm>
            <a:off x="134475" y="4093175"/>
            <a:ext cx="4475100" cy="17197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ad with cars and a field&#10;&#10;Description automatically generated with medium confidence">
            <a:extLst>
              <a:ext uri="{FF2B5EF4-FFF2-40B4-BE49-F238E27FC236}">
                <a16:creationId xmlns:a16="http://schemas.microsoft.com/office/drawing/2014/main" id="{DBD1B59B-0396-2B52-1D68-3EFDEAED2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/>
          <a:stretch/>
        </p:blipFill>
        <p:spPr>
          <a:xfrm>
            <a:off x="0" y="-16297"/>
            <a:ext cx="8481526" cy="6874297"/>
          </a:xfrm>
          <a:prstGeom prst="rect">
            <a:avLst/>
          </a:prstGeom>
        </p:spPr>
      </p:pic>
      <p:sp>
        <p:nvSpPr>
          <p:cNvPr id="251" name="Google Shape;251;p27"/>
          <p:cNvSpPr/>
          <p:nvPr/>
        </p:nvSpPr>
        <p:spPr>
          <a:xfrm>
            <a:off x="6889675" y="1501650"/>
            <a:ext cx="2254200" cy="5356500"/>
          </a:xfrm>
          <a:prstGeom prst="rect">
            <a:avLst/>
          </a:prstGeom>
          <a:solidFill>
            <a:srgbClr val="CFBA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7"/>
          <p:cNvSpPr txBox="1"/>
          <p:nvPr/>
        </p:nvSpPr>
        <p:spPr>
          <a:xfrm>
            <a:off x="7102176" y="4774575"/>
            <a:ext cx="185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32020"/>
                </a:solidFill>
                <a:latin typeface="Open Sans"/>
                <a:ea typeface="Open Sans"/>
                <a:cs typeface="Open Sans"/>
                <a:sym typeface="Open Sans"/>
              </a:rPr>
              <a:t>FOR MORE INFORMATION:</a:t>
            </a:r>
            <a:endParaRPr b="1">
              <a:solidFill>
                <a:srgbClr val="23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3" name="Google Shape;253;p27"/>
          <p:cNvSpPr txBox="1"/>
          <p:nvPr/>
        </p:nvSpPr>
        <p:spPr>
          <a:xfrm>
            <a:off x="7102179" y="5359575"/>
            <a:ext cx="2084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Shana White </a:t>
            </a:r>
            <a:endParaRPr sz="1000" dirty="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828.446.3404</a:t>
            </a: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shana@commercialfirst.net</a:t>
            </a: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3031 N Center St.</a:t>
            </a: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Hickory, NC 28601</a:t>
            </a: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000" b="1" dirty="0">
                <a:solidFill>
                  <a:srgbClr val="232020"/>
                </a:solidFill>
                <a:latin typeface="Open Sans"/>
                <a:ea typeface="Open Sans"/>
                <a:cs typeface="Open Sans"/>
                <a:sym typeface="Open Sans"/>
              </a:rPr>
              <a:t>www.commercialfirst.net</a:t>
            </a:r>
            <a:endParaRPr sz="1000" b="1" dirty="0">
              <a:solidFill>
                <a:srgbClr val="23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4" name="Google Shape;254;p27"/>
          <p:cNvSpPr/>
          <p:nvPr/>
        </p:nvSpPr>
        <p:spPr>
          <a:xfrm>
            <a:off x="6889675" y="0"/>
            <a:ext cx="2254200" cy="177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5" name="Google Shape;2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9293" y="44288"/>
            <a:ext cx="2416826" cy="1867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3D26E63-522D-6E5E-9AA2-7229065929D7}"/>
              </a:ext>
            </a:extLst>
          </p:cNvPr>
          <p:cNvSpPr/>
          <p:nvPr/>
        </p:nvSpPr>
        <p:spPr>
          <a:xfrm>
            <a:off x="662474" y="2621903"/>
            <a:ext cx="5215812" cy="1446244"/>
          </a:xfrm>
          <a:custGeom>
            <a:avLst/>
            <a:gdLst>
              <a:gd name="connsiteX0" fmla="*/ 0 w 5215812"/>
              <a:gd name="connsiteY0" fmla="*/ 373224 h 1446244"/>
              <a:gd name="connsiteX1" fmla="*/ 1772816 w 5215812"/>
              <a:gd name="connsiteY1" fmla="*/ 1446244 h 1446244"/>
              <a:gd name="connsiteX2" fmla="*/ 5215812 w 5215812"/>
              <a:gd name="connsiteY2" fmla="*/ 550506 h 1446244"/>
              <a:gd name="connsiteX3" fmla="*/ 2892490 w 5215812"/>
              <a:gd name="connsiteY3" fmla="*/ 0 h 1446244"/>
              <a:gd name="connsiteX4" fmla="*/ 0 w 5215812"/>
              <a:gd name="connsiteY4" fmla="*/ 373224 h 144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5812" h="1446244">
                <a:moveTo>
                  <a:pt x="0" y="373224"/>
                </a:moveTo>
                <a:lnTo>
                  <a:pt x="1772816" y="1446244"/>
                </a:lnTo>
                <a:lnTo>
                  <a:pt x="5215812" y="550506"/>
                </a:lnTo>
                <a:lnTo>
                  <a:pt x="2892490" y="0"/>
                </a:lnTo>
                <a:lnTo>
                  <a:pt x="0" y="373224"/>
                </a:lnTo>
                <a:close/>
              </a:path>
            </a:pathLst>
          </a:custGeom>
          <a:solidFill>
            <a:schemeClr val="bg1">
              <a:alpha val="39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6195</TotalTime>
  <Words>230</Words>
  <Application>Microsoft Office PowerPoint</Application>
  <PresentationFormat>On-screen Show (4:3)</PresentationFormat>
  <Paragraphs>50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Aptos</vt:lpstr>
      <vt:lpstr>Arial</vt:lpstr>
      <vt:lpstr>Arial Narrow</vt:lpstr>
      <vt:lpstr>Avenir LT Std 45 Book</vt:lpstr>
      <vt:lpstr>Bebas Neue</vt:lpstr>
      <vt:lpstr>Calibri</vt:lpstr>
      <vt:lpstr>Calibri Light</vt:lpstr>
      <vt:lpstr>Hind</vt:lpstr>
      <vt:lpstr>Open Sans</vt:lpstr>
      <vt:lpstr>Open Sans Medium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</dc:creator>
  <cp:lastModifiedBy>Brittany Cummings</cp:lastModifiedBy>
  <cp:revision>182</cp:revision>
  <cp:lastPrinted>2022-04-28T15:15:29Z</cp:lastPrinted>
  <dcterms:created xsi:type="dcterms:W3CDTF">2022-01-31T21:10:50Z</dcterms:created>
  <dcterms:modified xsi:type="dcterms:W3CDTF">2025-12-16T20:40:52Z</dcterms:modified>
</cp:coreProperties>
</file>